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8" r:id="rId5"/>
    <p:sldId id="259" r:id="rId6"/>
    <p:sldId id="271" r:id="rId7"/>
    <p:sldId id="260" r:id="rId8"/>
    <p:sldId id="261" r:id="rId9"/>
    <p:sldId id="268" r:id="rId10"/>
    <p:sldId id="262" r:id="rId11"/>
    <p:sldId id="277" r:id="rId12"/>
    <p:sldId id="263" r:id="rId13"/>
    <p:sldId id="266" r:id="rId14"/>
    <p:sldId id="265" r:id="rId15"/>
    <p:sldId id="276" r:id="rId16"/>
    <p:sldId id="269" r:id="rId17"/>
    <p:sldId id="270" r:id="rId18"/>
    <p:sldId id="264" r:id="rId19"/>
    <p:sldId id="267" r:id="rId20"/>
    <p:sldId id="27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0"/>
  </p:normalViewPr>
  <p:slideViewPr>
    <p:cSldViewPr>
      <p:cViewPr varScale="1">
        <p:scale>
          <a:sx n="86" d="100"/>
          <a:sy n="86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7" Type="http://schemas.openxmlformats.org/officeDocument/2006/relationships/image" Target="../media/image39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1268760"/>
            <a:ext cx="7406640" cy="4221230"/>
          </a:xfrm>
        </p:spPr>
        <p:txBody>
          <a:bodyPr>
            <a:normAutofit/>
          </a:bodyPr>
          <a:lstStyle/>
          <a:p>
            <a:pPr algn="ctr"/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PROJEKT: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„Čitateľská gramotnosť a angličtina žiakov ako pevný základ pre dosahovanie budúcich cieľov“</a:t>
            </a:r>
            <a:br>
              <a:rPr lang="sk-SK" dirty="0" smtClean="0"/>
            </a:b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v 1. triede</a:t>
            </a:r>
            <a:endParaRPr lang="sk-SK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5949280"/>
            <a:ext cx="7406640" cy="528464"/>
          </a:xfrm>
        </p:spPr>
        <p:txBody>
          <a:bodyPr/>
          <a:lstStyle/>
          <a:p>
            <a:r>
              <a:rPr lang="sk-SK" dirty="0" smtClean="0"/>
              <a:t>Vypracovala: Mgr. </a:t>
            </a:r>
            <a:r>
              <a:rPr lang="sk-SK" dirty="0" err="1" smtClean="0"/>
              <a:t>Kadlotová</a:t>
            </a:r>
            <a:r>
              <a:rPr lang="sk-SK" dirty="0" smtClean="0"/>
              <a:t> Zuzana</a:t>
            </a:r>
            <a:endParaRPr lang="sk-SK" dirty="0"/>
          </a:p>
        </p:txBody>
      </p:sp>
      <p:pic>
        <p:nvPicPr>
          <p:cNvPr id="4" name="Obrázok 9" descr="http://www.zsmlynky.edu.sk/loga/logoMVV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50" y="260350"/>
            <a:ext cx="32400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475" y="188913"/>
            <a:ext cx="1103313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Obrázok 11" descr="http://img.siov.sk/images/projekt_vzdelavanie/loga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188913"/>
            <a:ext cx="25860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ok 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188913"/>
            <a:ext cx="1690688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Angličtina je zábava</a:t>
            </a:r>
            <a:endParaRPr lang="sk-SK" dirty="0"/>
          </a:p>
        </p:txBody>
      </p:sp>
      <p:pic>
        <p:nvPicPr>
          <p:cNvPr id="10" name="Picture 3" descr="I:\DCIM\100OLYMP\P220006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2348880"/>
            <a:ext cx="3168352" cy="4224470"/>
          </a:xfrm>
          <a:prstGeom prst="rect">
            <a:avLst/>
          </a:prstGeom>
          <a:noFill/>
        </p:spPr>
      </p:pic>
      <p:pic>
        <p:nvPicPr>
          <p:cNvPr id="5124" name="Picture 4" descr="C:\Users\zukada\Desktop\fotky\PB21000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040" y="1340768"/>
            <a:ext cx="3419872" cy="4559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Nové anglická slová sa učíme so včielkou </a:t>
            </a:r>
            <a:r>
              <a:rPr lang="sk-SK" dirty="0" err="1" smtClean="0"/>
              <a:t>Bee-bot</a:t>
            </a:r>
            <a:endParaRPr lang="sk-SK" dirty="0"/>
          </a:p>
        </p:txBody>
      </p:sp>
      <p:pic>
        <p:nvPicPr>
          <p:cNvPr id="4" name="Obrázok 31" descr="G:\PROJEKT\2013\október 2013\6.1.1. Kadlotová október\10.10. ANJ1 Hračky\PA100408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1" y="1447800"/>
            <a:ext cx="6045423" cy="421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Pracovné listy nám vytvára pani učiteľka</a:t>
            </a:r>
            <a:endParaRPr lang="sk-SK" dirty="0"/>
          </a:p>
        </p:txBody>
      </p:sp>
      <p:pic>
        <p:nvPicPr>
          <p:cNvPr id="6147" name="Picture 3" descr="I:\DCIM\100OLYMP\P20500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216" y="1196751"/>
            <a:ext cx="2169976" cy="2893301"/>
          </a:xfrm>
          <a:prstGeom prst="rect">
            <a:avLst/>
          </a:prstGeom>
          <a:noFill/>
        </p:spPr>
      </p:pic>
      <p:pic>
        <p:nvPicPr>
          <p:cNvPr id="7" name="Picture 2" descr="G:\PROJEKT\2013\december 2013\4.1.1. december Kadlotová\9.12. SJL1  Noviny\P101005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192" y="980728"/>
            <a:ext cx="2483768" cy="3311691"/>
          </a:xfrm>
          <a:prstGeom prst="rect">
            <a:avLst/>
          </a:prstGeom>
          <a:noFill/>
        </p:spPr>
      </p:pic>
      <p:pic>
        <p:nvPicPr>
          <p:cNvPr id="8" name="Picture 4" descr="G:\PROJEKT\2014\január 2014 Kadlotová\4.1.1. Kadlotová január\27.1. SJL1 Bicykel\P127006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60" y="2204864"/>
            <a:ext cx="3217664" cy="2413248"/>
          </a:xfrm>
          <a:prstGeom prst="rect">
            <a:avLst/>
          </a:prstGeom>
          <a:noFill/>
        </p:spPr>
      </p:pic>
      <p:pic>
        <p:nvPicPr>
          <p:cNvPr id="9" name="Picture 5" descr="G:\PROJEKT\2013\december 2013\4.1.1. december Kadlotová\13.12. SJL1 Zima\P101005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67944" y="4473116"/>
            <a:ext cx="2808312" cy="2106234"/>
          </a:xfrm>
          <a:prstGeom prst="rect">
            <a:avLst/>
          </a:prstGeom>
          <a:noFill/>
        </p:spPr>
      </p:pic>
      <p:pic>
        <p:nvPicPr>
          <p:cNvPr id="10" name="Picture 5" descr="G:\PROJEKT\2013\december 2013\4.1.1. december Kadlotová\20.12. MAT1 Maľované počítanie 2\P101006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2132856"/>
            <a:ext cx="3384376" cy="2538282"/>
          </a:xfrm>
          <a:prstGeom prst="rect">
            <a:avLst/>
          </a:prstGeom>
          <a:noFill/>
        </p:spPr>
      </p:pic>
      <p:pic>
        <p:nvPicPr>
          <p:cNvPr id="11" name="Picture 6" descr="G:\PROJEKT\2013\november 2013\4.1.1\7.11. MAT1 Číslo 5\PB070560.JP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79912" y="4258072"/>
            <a:ext cx="3168352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Skladáme z lega </a:t>
            </a:r>
            <a:r>
              <a:rPr lang="sk-SK" dirty="0" err="1" smtClean="0"/>
              <a:t>Education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slová, vety</a:t>
            </a:r>
            <a:endParaRPr lang="sk-SK" dirty="0"/>
          </a:p>
        </p:txBody>
      </p:sp>
      <p:pic>
        <p:nvPicPr>
          <p:cNvPr id="9218" name="Picture 2" descr="I:\DCIM\100OLYMP\P21700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128" y="1628800"/>
            <a:ext cx="3237111" cy="2427833"/>
          </a:xfrm>
          <a:prstGeom prst="rect">
            <a:avLst/>
          </a:prstGeom>
          <a:noFill/>
        </p:spPr>
      </p:pic>
      <p:pic>
        <p:nvPicPr>
          <p:cNvPr id="6" name="Picture 2" descr="I:\DCIM\100OLYMP\P217005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1628800"/>
            <a:ext cx="3313675" cy="2485256"/>
          </a:xfrm>
          <a:prstGeom prst="rect">
            <a:avLst/>
          </a:prstGeom>
          <a:noFill/>
        </p:spPr>
      </p:pic>
      <p:pic>
        <p:nvPicPr>
          <p:cNvPr id="7" name="Picture 3" descr="I:\DCIM\100OLYMP\P217005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824" y="4221088"/>
            <a:ext cx="3237111" cy="24278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Skladáme z lega </a:t>
            </a:r>
            <a:r>
              <a:rPr lang="sk-SK" dirty="0" err="1" smtClean="0"/>
              <a:t>Education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obrázky z geometrických tvarov</a:t>
            </a:r>
            <a:endParaRPr lang="sk-SK" dirty="0"/>
          </a:p>
        </p:txBody>
      </p:sp>
      <p:pic>
        <p:nvPicPr>
          <p:cNvPr id="8" name="Picture 3" descr="C:\Users\zukada\Desktop\február 2014 Kadlotová\4.1.1. február 2014 KA\6.2. MAT Geometrické tvary\P20600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064" y="1556792"/>
            <a:ext cx="3601707" cy="2701280"/>
          </a:xfrm>
          <a:prstGeom prst="rect">
            <a:avLst/>
          </a:prstGeom>
          <a:noFill/>
        </p:spPr>
      </p:pic>
      <p:pic>
        <p:nvPicPr>
          <p:cNvPr id="9" name="Picture 4" descr="C:\Users\zukada\Desktop\február 2014 Kadlotová\4.1.1. február 2014 KA\6.2. MAT Geometrické tvary\P206002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3248980"/>
            <a:ext cx="4033755" cy="3025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Lego má rôzne podoby</a:t>
            </a:r>
            <a:br>
              <a:rPr lang="sk-SK" dirty="0" smtClean="0"/>
            </a:br>
            <a:r>
              <a:rPr lang="sk-SK" dirty="0" smtClean="0"/>
              <a:t>- spočítame všetky farby</a:t>
            </a:r>
            <a:endParaRPr lang="sk-SK" dirty="0"/>
          </a:p>
        </p:txBody>
      </p:sp>
      <p:pic>
        <p:nvPicPr>
          <p:cNvPr id="15367" name="Picture 7" descr="G:\PROJEKT\2013\október 2013\4.1.1. Kadlotová október\15.10 MAT1 Zavedenie sčítania\PA15046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36096" y="2348880"/>
            <a:ext cx="2641600" cy="1981200"/>
          </a:xfrm>
          <a:prstGeom prst="rect">
            <a:avLst/>
          </a:prstGeom>
          <a:noFill/>
        </p:spPr>
      </p:pic>
      <p:pic>
        <p:nvPicPr>
          <p:cNvPr id="15" name="Picture 2" descr="G:\PROJEKT\2013\október 2013\4.1.1. Kadlotová október\15.10 MAT1 Zavedenie sčítania\PA15046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3356992"/>
            <a:ext cx="3669159" cy="2751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Pomáhame si pri počítaní s počítadlami</a:t>
            </a:r>
            <a:endParaRPr lang="sk-SK" dirty="0"/>
          </a:p>
        </p:txBody>
      </p:sp>
      <p:pic>
        <p:nvPicPr>
          <p:cNvPr id="12295" name="Picture 7" descr="G:\PROJEKT\2014\január 2014 Kadlotová\4.1.1. Kadlotová január\27.1. MAT1 Sčítanie a odčítanie do 10\P128006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080" y="1545771"/>
            <a:ext cx="2736304" cy="3648405"/>
          </a:xfrm>
          <a:prstGeom prst="rect">
            <a:avLst/>
          </a:prstGeom>
          <a:noFill/>
        </p:spPr>
      </p:pic>
      <p:pic>
        <p:nvPicPr>
          <p:cNvPr id="14" name="Picture 3" descr="D:\PROJEKT\september\4.1.1\10.9.2013 MAT1 Prirodzené čísla 1,2\P10103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664" y="2276872"/>
            <a:ext cx="2952328" cy="3936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Pri učení nám pomáhajú rôzne kartičky a obrázky</a:t>
            </a:r>
            <a:endParaRPr lang="sk-SK" dirty="0"/>
          </a:p>
        </p:txBody>
      </p:sp>
      <p:pic>
        <p:nvPicPr>
          <p:cNvPr id="13318" name="Picture 6" descr="G:\PROJEKT\2013\december 2013\4.1.1. december Kadlotová\16.12. MAT1 Číslo 9\PB2600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4375" y="1447800"/>
            <a:ext cx="64008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Z nových kníh čítame </a:t>
            </a:r>
            <a:br>
              <a:rPr lang="sk-SK" dirty="0" smtClean="0"/>
            </a:br>
            <a:r>
              <a:rPr lang="sk-SK" dirty="0" smtClean="0"/>
              <a:t>a tvoríme krásne veci podľa návodu</a:t>
            </a:r>
            <a:endParaRPr lang="sk-SK" dirty="0"/>
          </a:p>
        </p:txBody>
      </p:sp>
      <p:pic>
        <p:nvPicPr>
          <p:cNvPr id="8197" name="Picture 5" descr="C:\Users\zukada\Desktop\február 2014 Kadlotová\4.1.1. február 2014 KA\12.2. VYV1 Rozprávková architektúra\P21200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7864" y="1521768"/>
            <a:ext cx="2880320" cy="2160240"/>
          </a:xfrm>
          <a:prstGeom prst="rect">
            <a:avLst/>
          </a:prstGeom>
          <a:noFill/>
        </p:spPr>
      </p:pic>
      <p:pic>
        <p:nvPicPr>
          <p:cNvPr id="11" name="Picture 2" descr="C:\Users\zukada\Desktop\február 2014 Kadlotová\4.1.1. február 2014 KA\12.2. VYV1 Rozprávková architektúra\P212003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5656" y="3861048"/>
            <a:ext cx="3021087" cy="2265815"/>
          </a:xfrm>
          <a:prstGeom prst="rect">
            <a:avLst/>
          </a:prstGeom>
          <a:noFill/>
        </p:spPr>
      </p:pic>
      <p:pic>
        <p:nvPicPr>
          <p:cNvPr id="12" name="Picture 4" descr="C:\Users\zukada\Desktop\február 2014 Kadlotová\4.1.1. február 2014 KA\19.2. VYV1 Kombinácie tvarov\P219007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24128" y="4221088"/>
            <a:ext cx="2737611" cy="2053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Hráme bábkové divadlo</a:t>
            </a:r>
            <a:endParaRPr lang="sk-SK" dirty="0"/>
          </a:p>
        </p:txBody>
      </p:sp>
      <p:pic>
        <p:nvPicPr>
          <p:cNvPr id="7170" name="Picture 2" descr="I:\DCIM\100OLYMP\P21100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3967" y="1447800"/>
            <a:ext cx="4101207" cy="3075905"/>
          </a:xfrm>
          <a:prstGeom prst="rect">
            <a:avLst/>
          </a:prstGeom>
          <a:noFill/>
        </p:spPr>
      </p:pic>
      <p:pic>
        <p:nvPicPr>
          <p:cNvPr id="5" name="Picture 2" descr="I:\DCIM\100OLYMP\P211003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600" y="4077072"/>
            <a:ext cx="3121653" cy="2341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Rozvoj čitateľskej gramotnosti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708920"/>
            <a:ext cx="7498080" cy="2952328"/>
          </a:xfrm>
        </p:spPr>
        <p:txBody>
          <a:bodyPr/>
          <a:lstStyle/>
          <a:p>
            <a:r>
              <a:rPr lang="sk-SK" dirty="0" smtClean="0"/>
              <a:t>Deti sa učia čítať od 1. ročníka. </a:t>
            </a:r>
          </a:p>
          <a:p>
            <a:pPr>
              <a:buNone/>
            </a:pPr>
            <a:r>
              <a:rPr lang="sk-SK" dirty="0" smtClean="0"/>
              <a:t>   To je ten pravý čas na vytváranie kladného vzťahu k čítaniu, ku knihe.</a:t>
            </a:r>
          </a:p>
          <a:p>
            <a:r>
              <a:rPr lang="sk-SK" dirty="0" smtClean="0"/>
              <a:t> Rozvoj čitateľskej gramotnosti žiakov by mal mať základy už v 1. ročníku ZŠ.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17410" name="Picture 2" descr="C:\Users\zukada\Pictures\12859380-schattige-kleine-cartoon-meisje-zitten-op-de-boeken-te-lezen--hoge-kwaliteit-3d-afbeeldin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2320" y="1196752"/>
            <a:ext cx="1190625" cy="1600200"/>
          </a:xfrm>
          <a:prstGeom prst="rect">
            <a:avLst/>
          </a:prstGeom>
          <a:noFill/>
        </p:spPr>
      </p:pic>
      <p:pic>
        <p:nvPicPr>
          <p:cNvPr id="17411" name="Picture 3" descr="C:\Users\zukada\Pictures\13753809-roztomily-kresleny-chlapec-u-etni-knihy--vysoce-kvalitni-3d-ilustra-n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1196752"/>
            <a:ext cx="1447800" cy="1600200"/>
          </a:xfrm>
          <a:prstGeom prst="rect">
            <a:avLst/>
          </a:prstGeom>
          <a:noFill/>
        </p:spPr>
      </p:pic>
      <p:pic>
        <p:nvPicPr>
          <p:cNvPr id="17412" name="Picture 4" descr="C:\Users\zukada\Pictures\12528503-leuke-jongen-en-meisje-met-abc-blokken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07904" y="1340768"/>
            <a:ext cx="2028425" cy="13643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Users\zukada\Pictures\13966269-roztomila-kreslena-chlapec-dra-a-oteva-enou-knihu--vysoce-kvalitna-3d-ilustraa-n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188640"/>
            <a:ext cx="5256584" cy="580990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2564904"/>
            <a:ext cx="3528392" cy="2016224"/>
          </a:xfrm>
        </p:spPr>
        <p:txBody>
          <a:bodyPr>
            <a:normAutofit/>
          </a:bodyPr>
          <a:lstStyle/>
          <a:p>
            <a:pPr algn="ctr"/>
            <a:r>
              <a:rPr lang="sk-SK" sz="4800" dirty="0" smtClean="0"/>
              <a:t>Ďakujeme </a:t>
            </a:r>
            <a:br>
              <a:rPr lang="sk-SK" sz="4800" dirty="0" smtClean="0"/>
            </a:br>
            <a:r>
              <a:rPr lang="sk-SK" sz="4800" dirty="0" smtClean="0"/>
              <a:t>za pozornosť </a:t>
            </a:r>
            <a:endParaRPr lang="sk-SK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E-blocks</a:t>
            </a:r>
            <a:endParaRPr lang="sk-SK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je program na rozvíjanie čitateľskej gramotnosti žiakov</a:t>
            </a:r>
          </a:p>
          <a:p>
            <a:r>
              <a:rPr lang="sk-SK" dirty="0" smtClean="0"/>
              <a:t>robí z učenia hru</a:t>
            </a:r>
          </a:p>
          <a:p>
            <a:r>
              <a:rPr lang="sk-SK" dirty="0" smtClean="0"/>
              <a:t>rozvíja všetky zmysly</a:t>
            </a:r>
          </a:p>
          <a:p>
            <a:r>
              <a:rPr lang="sk-SK" dirty="0" smtClean="0"/>
              <a:t>...</a:t>
            </a:r>
          </a:p>
          <a:p>
            <a:r>
              <a:rPr lang="sk-SK" sz="1400" dirty="0" smtClean="0"/>
              <a:t>Na vyučovaní využívame :</a:t>
            </a:r>
          </a:p>
          <a:p>
            <a:pPr>
              <a:buFont typeface="Wingdings" pitchFamily="2" charset="2"/>
              <a:buChar char="Ø"/>
            </a:pPr>
            <a:r>
              <a:rPr lang="sk-SK" sz="1400" dirty="0" smtClean="0"/>
              <a:t>softvér s panelom</a:t>
            </a:r>
          </a:p>
          <a:p>
            <a:pPr>
              <a:buFont typeface="Wingdings" pitchFamily="2" charset="2"/>
              <a:buChar char="Ø"/>
            </a:pPr>
            <a:r>
              <a:rPr lang="sk-SK" sz="1400" dirty="0" smtClean="0"/>
              <a:t>softvér bez panelu </a:t>
            </a:r>
          </a:p>
          <a:p>
            <a:pPr>
              <a:buFont typeface="Wingdings" pitchFamily="2" charset="2"/>
              <a:buChar char="Ø"/>
            </a:pPr>
            <a:r>
              <a:rPr lang="sk-SK" sz="1400" dirty="0" smtClean="0"/>
              <a:t>podložky </a:t>
            </a:r>
            <a:r>
              <a:rPr lang="sk-SK" sz="1400" dirty="0" err="1" smtClean="0"/>
              <a:t>E-block</a:t>
            </a:r>
            <a:r>
              <a:rPr lang="sk-SK" sz="1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sk-SK" sz="1400" dirty="0" smtClean="0"/>
              <a:t>kocky </a:t>
            </a:r>
            <a:r>
              <a:rPr lang="sk-SK" sz="1400" dirty="0" err="1" smtClean="0"/>
              <a:t>E-block</a:t>
            </a:r>
            <a:endParaRPr lang="sk-SK" sz="1400" dirty="0" smtClean="0"/>
          </a:p>
          <a:p>
            <a:r>
              <a:rPr lang="sk-SK" sz="1500" dirty="0" smtClean="0"/>
              <a:t>Používame ho na vyučovanie:</a:t>
            </a:r>
          </a:p>
          <a:p>
            <a:pPr>
              <a:buFont typeface="Wingdings" pitchFamily="2" charset="2"/>
              <a:buChar char="ü"/>
            </a:pPr>
            <a:r>
              <a:rPr lang="sk-SK" sz="1500" dirty="0" smtClean="0"/>
              <a:t> - Anglického jazyka (vo všetkých ročníkoch)</a:t>
            </a:r>
          </a:p>
          <a:p>
            <a:pPr>
              <a:buFont typeface="Wingdings" pitchFamily="2" charset="2"/>
              <a:buChar char="ü"/>
            </a:pPr>
            <a:r>
              <a:rPr lang="sk-SK" sz="1500" dirty="0" smtClean="0"/>
              <a:t> - Matematiky ( v 1. ročníku)</a:t>
            </a:r>
          </a:p>
          <a:p>
            <a:pPr>
              <a:buFont typeface="Wingdings" pitchFamily="2" charset="2"/>
              <a:buChar char="ü"/>
            </a:pPr>
            <a:r>
              <a:rPr lang="sk-SK" sz="1500" dirty="0" smtClean="0"/>
              <a:t> - Slovenského jazyka</a:t>
            </a:r>
          </a:p>
          <a:p>
            <a:pPr>
              <a:buNone/>
            </a:pPr>
            <a:endParaRPr lang="sk-SK" sz="1500" dirty="0" smtClean="0"/>
          </a:p>
          <a:p>
            <a:endParaRPr lang="sk-SK" dirty="0"/>
          </a:p>
        </p:txBody>
      </p:sp>
      <p:pic>
        <p:nvPicPr>
          <p:cNvPr id="8" name="Picture 4" descr="C:\Users\zukada\Desktop\Bez názvu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3968" y="3717032"/>
            <a:ext cx="4099306" cy="856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 Program </a:t>
            </a:r>
            <a:r>
              <a:rPr lang="sk-SK" dirty="0" err="1" smtClean="0"/>
              <a:t>E-blocks</a:t>
            </a:r>
            <a:endParaRPr lang="sk-SK" dirty="0"/>
          </a:p>
        </p:txBody>
      </p:sp>
      <p:pic>
        <p:nvPicPr>
          <p:cNvPr id="2050" name="Picture 2" descr="C:\Users\zukada\Desktop\fotky\P11600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1988840"/>
            <a:ext cx="5400600" cy="4050450"/>
          </a:xfrm>
          <a:prstGeom prst="rect">
            <a:avLst/>
          </a:prstGeom>
          <a:noFill/>
        </p:spPr>
      </p:pic>
      <p:pic>
        <p:nvPicPr>
          <p:cNvPr id="6" name="Picture 2" descr="C:\Users\zukada\Desktop\fotky\P116003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39685" y="1700808"/>
            <a:ext cx="5856651" cy="4392488"/>
          </a:xfrm>
          <a:prstGeom prst="rect">
            <a:avLst/>
          </a:prstGeom>
          <a:noFill/>
        </p:spPr>
      </p:pic>
      <p:pic>
        <p:nvPicPr>
          <p:cNvPr id="7" name="Picture 3" descr="C:\Users\zukada\Desktop\fotky\P116004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75656" y="1412776"/>
            <a:ext cx="6480720" cy="4860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Kocky </a:t>
            </a:r>
            <a:r>
              <a:rPr lang="sk-SK" dirty="0" err="1" smtClean="0"/>
              <a:t>E-blocks</a:t>
            </a:r>
            <a:endParaRPr lang="sk-SK" dirty="0"/>
          </a:p>
        </p:txBody>
      </p:sp>
      <p:pic>
        <p:nvPicPr>
          <p:cNvPr id="11" name="Picture 4" descr="C:\Users\zukada\Desktop\fotky\P11500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556792"/>
            <a:ext cx="4464496" cy="3348372"/>
          </a:xfrm>
          <a:prstGeom prst="rect">
            <a:avLst/>
          </a:prstGeom>
          <a:noFill/>
        </p:spPr>
      </p:pic>
      <p:pic>
        <p:nvPicPr>
          <p:cNvPr id="12" name="Picture 3" descr="C:\Users\zukada\Desktop\fotky\P115002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1484784"/>
            <a:ext cx="4824536" cy="3618402"/>
          </a:xfrm>
          <a:prstGeom prst="rect">
            <a:avLst/>
          </a:prstGeom>
          <a:noFill/>
        </p:spPr>
      </p:pic>
      <p:pic>
        <p:nvPicPr>
          <p:cNvPr id="10" name="Picture 3" descr="C:\Users\zukada\Desktop\fotky\P116005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1376772"/>
            <a:ext cx="5112568" cy="3834426"/>
          </a:xfrm>
          <a:prstGeom prst="rect">
            <a:avLst/>
          </a:prstGeom>
          <a:noFill/>
        </p:spPr>
      </p:pic>
      <p:pic>
        <p:nvPicPr>
          <p:cNvPr id="13" name="Picture 2" descr="C:\Users\zukada\Desktop\fotky\P115002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2120" y="1412776"/>
            <a:ext cx="3312368" cy="4416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2" descr="C:\Users\zukada\Desktop\fotky\P116005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652120" y="1412776"/>
            <a:ext cx="3312368" cy="4416490"/>
          </a:xfrm>
          <a:prstGeom prst="rect">
            <a:avLst/>
          </a:prstGeom>
          <a:noFill/>
        </p:spPr>
      </p:pic>
      <p:pic>
        <p:nvPicPr>
          <p:cNvPr id="3076" name="Picture 4" descr="C:\Users\zukada\Desktop\fotky\P1160049.JP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59832" y="4005064"/>
            <a:ext cx="3600400" cy="27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Interaktívny </a:t>
            </a:r>
            <a:r>
              <a:rPr lang="sk-SK" dirty="0" err="1" smtClean="0"/>
              <a:t>dataprojektor</a:t>
            </a:r>
            <a:r>
              <a:rPr lang="sk-SK" dirty="0" smtClean="0"/>
              <a:t> a </a:t>
            </a:r>
            <a:r>
              <a:rPr lang="sk-SK" dirty="0" err="1" smtClean="0"/>
              <a:t>vizualizér</a:t>
            </a:r>
            <a:endParaRPr lang="sk-SK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Využívame na hodinách vo všetkých predmetoch</a:t>
            </a:r>
          </a:p>
          <a:p>
            <a:r>
              <a:rPr lang="sk-SK" dirty="0" smtClean="0"/>
              <a:t>Interaktívny </a:t>
            </a:r>
            <a:r>
              <a:rPr lang="sk-SK" dirty="0" err="1" smtClean="0"/>
              <a:t>dataprojektor</a:t>
            </a:r>
            <a:r>
              <a:rPr lang="sk-SK" dirty="0" smtClean="0"/>
              <a:t> nám slúži ako tabuľa, premietacia plocha, ...</a:t>
            </a:r>
          </a:p>
          <a:p>
            <a:pPr>
              <a:buNone/>
            </a:pPr>
            <a:r>
              <a:rPr lang="sk-SK" dirty="0" smtClean="0"/>
              <a:t>          Môžeme :  - čítať</a:t>
            </a:r>
          </a:p>
          <a:p>
            <a:pPr>
              <a:buNone/>
            </a:pPr>
            <a:r>
              <a:rPr lang="sk-SK" dirty="0" smtClean="0"/>
              <a:t>                          - písať </a:t>
            </a:r>
          </a:p>
          <a:p>
            <a:pPr>
              <a:buNone/>
            </a:pPr>
            <a:r>
              <a:rPr lang="sk-SK" dirty="0" smtClean="0"/>
              <a:t>                          - spájať</a:t>
            </a:r>
          </a:p>
          <a:p>
            <a:pPr>
              <a:buNone/>
            </a:pPr>
            <a:r>
              <a:rPr lang="sk-SK" dirty="0" smtClean="0"/>
              <a:t>                          - kresliť</a:t>
            </a:r>
          </a:p>
          <a:p>
            <a:pPr>
              <a:buNone/>
            </a:pPr>
            <a:r>
              <a:rPr lang="sk-SK" dirty="0" smtClean="0"/>
              <a:t>                          - počítať</a:t>
            </a:r>
          </a:p>
          <a:p>
            <a:r>
              <a:rPr lang="sk-SK" dirty="0" err="1" smtClean="0"/>
              <a:t>Vizualizér</a:t>
            </a:r>
            <a:r>
              <a:rPr lang="sk-SK" dirty="0" smtClean="0"/>
              <a:t> nám umožňuje premietať obrázky, texty z učebnice, Šlabikára na tabuľu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smtClean="0"/>
              <a:t>Cvičíme čítanie a výslovnosť</a:t>
            </a:r>
            <a:endParaRPr lang="sk-SK" dirty="0"/>
          </a:p>
        </p:txBody>
      </p:sp>
      <p:pic>
        <p:nvPicPr>
          <p:cNvPr id="8" name="Picture 3" descr="C:\Users\zukada\Desktop\fotky\PB220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064" y="1700808"/>
            <a:ext cx="3456384" cy="4608512"/>
          </a:xfrm>
          <a:prstGeom prst="rect">
            <a:avLst/>
          </a:prstGeom>
          <a:noFill/>
        </p:spPr>
      </p:pic>
      <p:pic>
        <p:nvPicPr>
          <p:cNvPr id="11" name="Picture 6" descr="G:\PROJEKT\2014\január 2014 Kadlotová\4.1.1. Kadlotová január\15.1. SJL1 Spoluhláska D\P115002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2348880"/>
            <a:ext cx="4293229" cy="3219921"/>
          </a:xfrm>
          <a:prstGeom prst="rect">
            <a:avLst/>
          </a:prstGeom>
          <a:noFill/>
        </p:spPr>
      </p:pic>
      <p:pic>
        <p:nvPicPr>
          <p:cNvPr id="10" name="Picture 3" descr="C:\Users\zukada\Desktop\február 2014 Kadlotová\4.1.1. február 2014 KA\18.2. SJL1 Mäkká výslovnosť ť\P218006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2204864"/>
            <a:ext cx="4608512" cy="3456384"/>
          </a:xfrm>
          <a:prstGeom prst="rect">
            <a:avLst/>
          </a:prstGeom>
          <a:noFill/>
        </p:spPr>
      </p:pic>
      <p:pic>
        <p:nvPicPr>
          <p:cNvPr id="13" name="Picture 2" descr="G:\PROJEKT\2013\december 2013\4.1.1. december Kadlotová\4.12. SJL1 Spoluhláska P\PC04004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6056" y="1628800"/>
            <a:ext cx="3600400" cy="4800533"/>
          </a:xfrm>
          <a:prstGeom prst="rect">
            <a:avLst/>
          </a:prstGeom>
          <a:noFill/>
        </p:spPr>
      </p:pic>
      <p:pic>
        <p:nvPicPr>
          <p:cNvPr id="12" name="Picture 3" descr="G:\PROJEKT\2014\január 2014 Kadlotová\4.1.1. Kadlotová január\15.1. SJL1 Spoluhláska D\P115002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3528" y="2132856"/>
            <a:ext cx="4752528" cy="3564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Počítame</a:t>
            </a:r>
            <a:endParaRPr lang="sk-SK" dirty="0"/>
          </a:p>
        </p:txBody>
      </p:sp>
      <p:pic>
        <p:nvPicPr>
          <p:cNvPr id="4" name="Picture 2" descr="C:\Users\zukada\Desktop\fotky\PB2800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8024" y="2276872"/>
            <a:ext cx="3552395" cy="2664296"/>
          </a:xfrm>
          <a:prstGeom prst="rect">
            <a:avLst/>
          </a:prstGeom>
          <a:noFill/>
        </p:spPr>
      </p:pic>
      <p:pic>
        <p:nvPicPr>
          <p:cNvPr id="5" name="Picture 2" descr="I:\DCIM\100OLYMP\P220006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2132856"/>
            <a:ext cx="4283968" cy="3212976"/>
          </a:xfrm>
          <a:prstGeom prst="rect">
            <a:avLst/>
          </a:prstGeom>
          <a:noFill/>
        </p:spPr>
      </p:pic>
      <p:pic>
        <p:nvPicPr>
          <p:cNvPr id="6" name="Picture 3" descr="G:\PROJEKT\2013\december 2013\4.1.1. december Kadlotová\13.12. MAT1 Opakovanie 0-9\P101005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99592" y="1196752"/>
            <a:ext cx="2970330" cy="3960440"/>
          </a:xfrm>
          <a:prstGeom prst="rect">
            <a:avLst/>
          </a:prstGeom>
          <a:noFill/>
        </p:spPr>
      </p:pic>
      <p:pic>
        <p:nvPicPr>
          <p:cNvPr id="7" name="Picture 4" descr="G:\PROJEKT\2013\december 2013\4.1.1. december Kadlotová\13.12. MAT1 Opakovanie 0-9\P101005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7544" y="1196752"/>
            <a:ext cx="3816424" cy="5088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Píšeme</a:t>
            </a:r>
            <a:endParaRPr lang="sk-SK" dirty="0"/>
          </a:p>
        </p:txBody>
      </p:sp>
      <p:pic>
        <p:nvPicPr>
          <p:cNvPr id="12" name="Picture 3" descr="G:\PROJEKT\2013\december 2013\4.1.1. december Kadlotová\13.12. SJL1 Zima\P10100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7864" y="1268760"/>
            <a:ext cx="2952328" cy="3936437"/>
          </a:xfrm>
          <a:prstGeom prst="rect">
            <a:avLst/>
          </a:prstGeom>
          <a:noFill/>
        </p:spPr>
      </p:pic>
      <p:pic>
        <p:nvPicPr>
          <p:cNvPr id="11269" name="Picture 5" descr="C:\Users\zukada\Desktop\február 2014 Kadlotová\4.1.1. február 2014 KA\10.2. SJL1 Spoluhláska Š,š\P210003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3768" y="1251738"/>
            <a:ext cx="5256584" cy="3942438"/>
          </a:xfrm>
          <a:prstGeom prst="rect">
            <a:avLst/>
          </a:prstGeom>
          <a:noFill/>
        </p:spPr>
      </p:pic>
      <p:pic>
        <p:nvPicPr>
          <p:cNvPr id="10" name="Picture 2" descr="G:\PROJEKT\2014\január 2014 Kadlotová\4.1.1. Kadlotová január\15.1. SJL1 Spoluhláska D\P115002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47664" y="1196752"/>
            <a:ext cx="6720747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124</TotalTime>
  <Words>222</Words>
  <Application>Microsoft Office PowerPoint</Application>
  <PresentationFormat>Předvádění na obrazovce (4:3)</PresentationFormat>
  <Paragraphs>45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Slunovrat</vt:lpstr>
      <vt:lpstr>PROJEKT:   „Čitateľská gramotnosť a angličtina žiakov ako pevný základ pre dosahovanie budúcich cieľov“ v 1. triede</vt:lpstr>
      <vt:lpstr>Rozvoj čitateľskej gramotnosti</vt:lpstr>
      <vt:lpstr>E-blocks</vt:lpstr>
      <vt:lpstr> Program E-blocks</vt:lpstr>
      <vt:lpstr>Kocky E-blocks</vt:lpstr>
      <vt:lpstr>Interaktívny dataprojektor a vizualizér</vt:lpstr>
      <vt:lpstr>Cvičíme čítanie a výslovnosť</vt:lpstr>
      <vt:lpstr>Počítame</vt:lpstr>
      <vt:lpstr>Píšeme</vt:lpstr>
      <vt:lpstr>Angličtina je zábava</vt:lpstr>
      <vt:lpstr>Nové anglická slová sa učíme so včielkou Bee-bot</vt:lpstr>
      <vt:lpstr>Pracovné listy nám vytvára pani učiteľka</vt:lpstr>
      <vt:lpstr>Skladáme z lega Education  slová, vety</vt:lpstr>
      <vt:lpstr>Skladáme z lega Education obrázky z geometrických tvarov</vt:lpstr>
      <vt:lpstr>Lego má rôzne podoby - spočítame všetky farby</vt:lpstr>
      <vt:lpstr>Pomáhame si pri počítaní s počítadlami</vt:lpstr>
      <vt:lpstr>Pri učení nám pomáhajú rôzne kartičky a obrázky</vt:lpstr>
      <vt:lpstr>Z nových kníh čítame  a tvoríme krásne veci podľa návodu</vt:lpstr>
      <vt:lpstr>Hráme bábkové divadlo</vt:lpstr>
      <vt:lpstr>Ďakujeme  za pozornosť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zukada</dc:creator>
  <cp:lastModifiedBy>zukada</cp:lastModifiedBy>
  <cp:revision>16</cp:revision>
  <dcterms:created xsi:type="dcterms:W3CDTF">2014-02-04T10:09:02Z</dcterms:created>
  <dcterms:modified xsi:type="dcterms:W3CDTF">2014-02-24T20:47:50Z</dcterms:modified>
</cp:coreProperties>
</file>